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49.png" ContentType="image/png"/>
  <Override PartName="/ppt/media/image147.png" ContentType="image/png"/>
  <Override PartName="/ppt/media/image145.png" ContentType="image/png"/>
  <Override PartName="/ppt/media/image144.png" ContentType="image/png"/>
  <Override PartName="/ppt/media/image142.png" ContentType="image/png"/>
  <Override PartName="/ppt/media/image141.png" ContentType="image/png"/>
  <Override PartName="/ppt/media/image140.png" ContentType="image/png"/>
  <Override PartName="/ppt/media/image139.png" ContentType="image/png"/>
  <Override PartName="/ppt/media/image137.png" ContentType="image/png"/>
  <Override PartName="/ppt/media/image135.png" ContentType="image/png"/>
  <Override PartName="/ppt/media/image134.png" ContentType="image/png"/>
  <Override PartName="/ppt/media/image130.png" ContentType="image/png"/>
  <Override PartName="/ppt/media/image120.png" ContentType="image/png"/>
  <Override PartName="/ppt/media/image119.png" ContentType="image/png"/>
  <Override PartName="/ppt/media/image123.png" ContentType="image/png"/>
  <Override PartName="/ppt/media/image116.png" ContentType="image/png"/>
  <Override PartName="/ppt/media/image127.png" ContentType="image/png"/>
  <Override PartName="/ppt/media/image113.png" ContentType="image/png"/>
  <Override PartName="/ppt/media/image125.png" ContentType="image/png"/>
  <Override PartName="/ppt/media/image112.png" ContentType="image/png"/>
  <Override PartName="/ppt/media/image108.png" ContentType="image/png"/>
  <Override PartName="/ppt/media/image107.png" ContentType="image/png"/>
  <Override PartName="/ppt/media/image105.png" ContentType="image/png"/>
  <Override PartName="/ppt/media/image102.png" ContentType="image/png"/>
  <Override PartName="/ppt/media/image100.png" ContentType="image/png"/>
  <Override PartName="/ppt/media/image98.png" ContentType="image/png"/>
  <Override PartName="/ppt/media/image109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8.png" ContentType="image/png"/>
  <Override PartName="/ppt/media/image85.png" ContentType="image/png"/>
  <Override PartName="/ppt/media/image84.png" ContentType="image/png"/>
  <Override PartName="/ppt/media/image103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106.png" ContentType="image/png"/>
  <Override PartName="/ppt/media/image95.png" ContentType="image/png"/>
  <Override PartName="/ppt/media/image76.png" ContentType="image/png"/>
  <Override PartName="/ppt/media/image93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1.png" ContentType="image/png"/>
  <Override PartName="/ppt/media/image138.png" ContentType="image/png"/>
  <Override PartName="/ppt/media/image118.png" ContentType="image/png"/>
  <Override PartName="/ppt/media/image129.png" ContentType="image/png"/>
  <Override PartName="/ppt/media/image68.png" ContentType="image/png"/>
  <Override PartName="/ppt/media/image69.png" ContentType="image/png"/>
  <Override PartName="/ppt/media/image67.png" ContentType="image/png"/>
  <Override PartName="/ppt/media/image66.png" ContentType="image/png"/>
  <Override PartName="/ppt/media/image115.png" ContentType="image/png"/>
  <Override PartName="/ppt/media/image122.png" ContentType="image/png"/>
  <Override PartName="/ppt/media/image65.png" ContentType="image/png"/>
  <Override PartName="/ppt/media/image64.png" ContentType="image/png"/>
  <Override PartName="/ppt/media/image72.png" ContentType="image/png"/>
  <Override PartName="/ppt/media/image63.png" ContentType="image/png"/>
  <Override PartName="/ppt/media/image62.png" ContentType="image/png"/>
  <Override PartName="/ppt/media/image60.png" ContentType="image/png"/>
  <Override PartName="/ppt/media/image59.png" ContentType="image/png"/>
  <Override PartName="/ppt/media/image78.png" ContentType="image/png"/>
  <Override PartName="/ppt/media/image58.png" ContentType="image/png"/>
  <Override PartName="/ppt/media/image57.png" ContentType="image/png"/>
  <Override PartName="/ppt/media/image97.png" ContentType="image/png"/>
  <Override PartName="/ppt/media/image53.png" ContentType="image/png"/>
  <Override PartName="/ppt/media/image52.png" ContentType="image/png"/>
  <Override PartName="/ppt/media/image86.png" ContentType="image/png"/>
  <Override PartName="/ppt/media/image136.png" ContentType="image/png"/>
  <Override PartName="/ppt/media/image56.png" ContentType="image/png"/>
  <Override PartName="/ppt/media/image51.png" ContentType="image/png"/>
  <Override PartName="/ppt/media/image50.png" ContentType="image/png"/>
  <Override PartName="/ppt/media/image128.png" ContentType="image/png"/>
  <Override PartName="/ppt/media/image49.png" ContentType="image/png"/>
  <Override PartName="/ppt/media/image89.png" ContentType="image/png"/>
  <Override PartName="/ppt/media/image111.png" ContentType="image/png"/>
  <Override PartName="/ppt/media/image43.png" ContentType="image/png"/>
  <Override PartName="/ppt/media/image124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131.png" ContentType="image/png"/>
  <Override PartName="/ppt/media/image32.png" ContentType="image/png"/>
  <Override PartName="/ppt/media/image45.png" ContentType="image/png"/>
  <Override PartName="/ppt/media/image132.png" ContentType="image/png"/>
  <Override PartName="/ppt/media/image44.png" ContentType="image/png"/>
  <Override PartName="/ppt/media/image30.png" ContentType="image/png"/>
  <Override PartName="/ppt/media/image27.png" ContentType="image/png"/>
  <Override PartName="/ppt/media/image143.png" ContentType="image/png"/>
  <Override PartName="/ppt/media/image26.png" ContentType="image/png"/>
  <Override PartName="/ppt/media/image38.png" ContentType="image/png"/>
  <Override PartName="/ppt/media/image33.png" ContentType="image/png"/>
  <Override PartName="/ppt/media/image87.png" ContentType="image/png"/>
  <Override PartName="/ppt/media/image126.png" ContentType="image/png"/>
  <Override PartName="/ppt/media/image25.png" ContentType="image/png"/>
  <Override PartName="/ppt/media/image28.png" ContentType="image/png"/>
  <Override PartName="/ppt/media/image146.png" ContentType="image/png"/>
  <Override PartName="/ppt/media/image55.png" ContentType="image/png"/>
  <Override PartName="/ppt/media/image77.png" ContentType="image/png"/>
  <Override PartName="/ppt/media/image150.png" ContentType="image/png"/>
  <Override PartName="/ppt/media/image22.png" ContentType="image/png"/>
  <Override PartName="/ppt/media/image37.png" ContentType="image/png"/>
  <Override PartName="/ppt/media/image99.png" ContentType="image/png"/>
  <Override PartName="/ppt/media/image31.png" ContentType="image/png"/>
  <Override PartName="/ppt/media/image24.png" ContentType="image/png"/>
  <Override PartName="/ppt/media/image61.png" ContentType="image/png"/>
  <Override PartName="/ppt/media/image5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96.png" ContentType="image/png"/>
  <Override PartName="/ppt/media/image16.png" ContentType="image/png"/>
  <Override PartName="/ppt/media/image17.png" ContentType="image/png"/>
  <Override PartName="/ppt/media/image133.png" ContentType="image/png"/>
  <Override PartName="/ppt/media/image14.png" ContentType="image/png"/>
  <Override PartName="/ppt/media/image13.png" ContentType="image/png"/>
  <Override PartName="/ppt/media/image46.png" ContentType="image/png"/>
  <Override PartName="/ppt/media/image121.png" ContentType="image/png"/>
  <Override PartName="/ppt/media/image23.png" ContentType="image/png"/>
  <Override PartName="/ppt/media/image12.png" ContentType="image/png"/>
  <Override PartName="/ppt/media/image148.png" ContentType="image/png"/>
  <Override PartName="/ppt/media/image39.png" ContentType="image/png"/>
  <Override PartName="/ppt/media/image94.png" ContentType="image/png"/>
  <Override PartName="/ppt/media/image110.png" ContentType="image/png"/>
  <Override PartName="/ppt/media/image35.png" ContentType="image/png"/>
  <Override PartName="/ppt/media/image10.png" ContentType="image/png"/>
  <Override PartName="/ppt/media/image117.png" ContentType="image/png"/>
  <Override PartName="/ppt/media/image48.png" ContentType="image/png"/>
  <Override PartName="/ppt/media/image15.png" ContentType="image/png"/>
  <Override PartName="/ppt/media/image9.png" ContentType="image/png"/>
  <Override PartName="/ppt/media/image40.png" ContentType="image/png"/>
  <Override PartName="/ppt/media/image8.png" ContentType="image/png"/>
  <Override PartName="/ppt/media/image29.png" ContentType="image/png"/>
  <Override PartName="/ppt/media/image34.png" ContentType="image/png"/>
  <Override PartName="/ppt/media/image101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114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79.png" ContentType="image/png"/>
  <Override PartName="/ppt/media/image47.png" ContentType="image/png"/>
  <Override PartName="/ppt/media/image70.png" ContentType="image/png"/>
  <Override PartName="/ppt/media/image104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IN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r>
              <a:rPr lang="en-IN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IN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sp>
        <p:nvSpPr>
          <p:cNvPr id="73" name="CustomShape 2"/>
          <p:cNvSpPr/>
          <p:nvPr/>
        </p:nvSpPr>
        <p:spPr>
          <a:xfrm>
            <a:off x="192600" y="5840640"/>
            <a:ext cx="8772840" cy="840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</p:sp>
      <p:sp>
        <p:nvSpPr>
          <p:cNvPr id="7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IN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457200" y="27324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lvl="1" algn="ctr">
              <a:lnSpc>
                <a:spcPct val="100000"/>
              </a:lnSpc>
              <a:buSzPct val="45000"/>
              <a:buFont typeface="StarSymbol"/>
              <a:buChar char="l"/>
            </a:pPr>
            <a:endParaRPr/>
          </a:p>
          <a:p>
            <a:pPr lvl="1" algn="ctr">
              <a:lnSpc>
                <a:spcPct val="100000"/>
              </a:lnSpc>
              <a:buSzPct val="45000"/>
              <a:buFont typeface="StarSymbol"/>
              <a:buChar char="l"/>
            </a:pPr>
            <a:r>
              <a:rPr b="1" lang="en-IN" sz="2400">
                <a:solidFill>
                  <a:srgbClr val="000000"/>
                </a:solidFill>
                <a:latin typeface="Open Sans Condensed;Arial"/>
                <a:ea typeface="FreeSans"/>
              </a:rPr>
              <a:t>What is Continuous Delivery?</a:t>
            </a:r>
            <a:endParaRPr/>
          </a:p>
        </p:txBody>
      </p:sp>
      <p:sp>
        <p:nvSpPr>
          <p:cNvPr id="111" name="CustomShape 2"/>
          <p:cNvSpPr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ts val="215"/>
              </a:lnSpc>
            </a:pPr>
            <a:r>
              <a:rPr lang="en-IN" sz="2000">
                <a:solidFill>
                  <a:srgbClr val="000000"/>
                </a:solidFill>
                <a:latin typeface="Open Sans;Arial"/>
              </a:rPr>
              <a:t>Continuous Delivery is the ability to get changes of all types—including new features, configuration changes, bug fixes and experiments—into production, or into the hands of users, safely and quickly in a sustainable way</a:t>
            </a:r>
            <a:r>
              <a:rPr lang="en-IN" sz="1400">
                <a:solidFill>
                  <a:srgbClr val="000000"/>
                </a:solidFill>
                <a:latin typeface="Open Sans;Arial"/>
              </a:rPr>
              <a:t>.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165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166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cc6d20"/>
              </a:gs>
              <a:gs pos="100000">
                <a:srgbClr val="ff9033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167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168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169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170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171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172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173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sp>
        <p:nvSpPr>
          <p:cNvPr id="174" name="CustomShape 9"/>
          <p:cNvSpPr/>
          <p:nvPr/>
        </p:nvSpPr>
        <p:spPr>
          <a:xfrm>
            <a:off x="364680" y="5729400"/>
            <a:ext cx="8691840" cy="91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In the Test Automation environment out sites are deployed but external systems are faked. This is where we run our full suite of automated acceptance tests.</a:t>
            </a:r>
            <a:endParaRPr/>
          </a:p>
        </p:txBody>
      </p:sp>
      <p:pic>
        <p:nvPicPr>
          <p:cNvPr id="175" name="Picture 9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18000" y="3057480"/>
            <a:ext cx="1215000" cy="121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177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178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179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180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cc6d20"/>
              </a:gs>
              <a:gs pos="100000">
                <a:srgbClr val="ff9033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181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182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183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184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185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sp>
        <p:nvSpPr>
          <p:cNvPr id="186" name="CustomShape 9"/>
          <p:cNvSpPr/>
          <p:nvPr/>
        </p:nvSpPr>
        <p:spPr>
          <a:xfrm>
            <a:off x="216000" y="5856840"/>
            <a:ext cx="8691840" cy="91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In Staging sites are deployed the same as on Prod with real external dependencies.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Here we check that everything works when connected.</a:t>
            </a:r>
            <a:endParaRPr/>
          </a:p>
        </p:txBody>
      </p:sp>
      <p:pic>
        <p:nvPicPr>
          <p:cNvPr id="187" name="Picture 9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75280" y="3057480"/>
            <a:ext cx="1215000" cy="121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189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190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191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192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193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194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cc6d20"/>
              </a:gs>
              <a:gs pos="100000">
                <a:srgbClr val="ff9033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195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196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197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sp>
        <p:nvSpPr>
          <p:cNvPr id="198" name="CustomShape 9"/>
          <p:cNvSpPr/>
          <p:nvPr/>
        </p:nvSpPr>
        <p:spPr>
          <a:xfrm>
            <a:off x="227160" y="5967360"/>
            <a:ext cx="8691840" cy="63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A small set of automated tests are run after deploying to Production to make sure everything went well and the environment is operational.</a:t>
            </a:r>
            <a:endParaRPr/>
          </a:p>
        </p:txBody>
      </p:sp>
      <p:pic>
        <p:nvPicPr>
          <p:cNvPr id="199" name="Picture 9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377840" y="3057480"/>
            <a:ext cx="1215000" cy="121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201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202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203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204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205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206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207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208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209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sp>
        <p:nvSpPr>
          <p:cNvPr id="210" name="CustomShape 9"/>
          <p:cNvSpPr/>
          <p:nvPr/>
        </p:nvSpPr>
        <p:spPr>
          <a:xfrm>
            <a:off x="236160" y="5856840"/>
            <a:ext cx="8691840" cy="91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In order for each environment to receive a deployment, the previous environment in the pipeline must receive a successful deployment and pass all its tests.</a:t>
            </a:r>
            <a:endParaRPr/>
          </a:p>
        </p:txBody>
      </p:sp>
      <p:pic>
        <p:nvPicPr>
          <p:cNvPr id="211" name="Picture 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562200" y="2499480"/>
            <a:ext cx="1805400" cy="197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213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214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215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216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217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218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219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220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221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sp>
        <p:nvSpPr>
          <p:cNvPr id="222" name="CustomShape 9"/>
          <p:cNvSpPr/>
          <p:nvPr/>
        </p:nvSpPr>
        <p:spPr>
          <a:xfrm>
            <a:off x="241560" y="5846040"/>
            <a:ext cx="8691840" cy="90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Therefore, the continuous delivery pipeline consists of a number of phases which, when successful, leads to a potential deployment of the next phase.</a:t>
            </a:r>
            <a:endParaRPr/>
          </a:p>
        </p:txBody>
      </p:sp>
      <p:pic>
        <p:nvPicPr>
          <p:cNvPr id="223" name="Picture 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562200" y="2499480"/>
            <a:ext cx="1805400" cy="197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225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226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227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228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229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230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231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232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233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sp>
        <p:nvSpPr>
          <p:cNvPr id="234" name="CustomShape 9"/>
          <p:cNvSpPr/>
          <p:nvPr/>
        </p:nvSpPr>
        <p:spPr>
          <a:xfrm>
            <a:off x="227160" y="5967360"/>
            <a:ext cx="8691840" cy="63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Phase 1 involves rerunning the unit tests on the Continuous Integration boxes.</a:t>
            </a:r>
            <a:endParaRPr/>
          </a:p>
        </p:txBody>
      </p:sp>
      <p:pic>
        <p:nvPicPr>
          <p:cNvPr id="235" name="Picture 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44440" y="2558520"/>
            <a:ext cx="1076040" cy="1713960"/>
          </a:xfrm>
          <a:prstGeom prst="rect">
            <a:avLst/>
          </a:prstGeom>
          <a:ln>
            <a:noFill/>
          </a:ln>
        </p:spPr>
      </p:pic>
      <p:pic>
        <p:nvPicPr>
          <p:cNvPr id="236" name="Picture 9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43720" y="2558520"/>
            <a:ext cx="449280" cy="39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238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239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240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241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242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243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244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245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246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sp>
        <p:nvSpPr>
          <p:cNvPr id="247" name="CustomShape 9"/>
          <p:cNvSpPr/>
          <p:nvPr/>
        </p:nvSpPr>
        <p:spPr>
          <a:xfrm>
            <a:off x="227160" y="5967360"/>
            <a:ext cx="8691840" cy="63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The actual websites are not deployed. Tests are run directly against the code. The tests don’t open browsers.</a:t>
            </a:r>
            <a:endParaRPr/>
          </a:p>
        </p:txBody>
      </p:sp>
      <p:pic>
        <p:nvPicPr>
          <p:cNvPr id="248" name="Picture 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44440" y="2558520"/>
            <a:ext cx="1076040" cy="1713960"/>
          </a:xfrm>
          <a:prstGeom prst="rect">
            <a:avLst/>
          </a:prstGeom>
          <a:ln>
            <a:noFill/>
          </a:ln>
        </p:spPr>
      </p:pic>
      <p:pic>
        <p:nvPicPr>
          <p:cNvPr id="249" name="Picture 9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43720" y="2558520"/>
            <a:ext cx="449280" cy="392040"/>
          </a:xfrm>
          <a:prstGeom prst="rect">
            <a:avLst/>
          </a:prstGeom>
          <a:ln>
            <a:noFill/>
          </a:ln>
        </p:spPr>
      </p:pic>
      <p:pic>
        <p:nvPicPr>
          <p:cNvPr id="250" name="Picture 10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227160" y="2972520"/>
            <a:ext cx="449280" cy="39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9c2f2c"/>
              </a:gs>
              <a:gs pos="100000">
                <a:srgbClr val="cb3d39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252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253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254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255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256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257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258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259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260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sp>
        <p:nvSpPr>
          <p:cNvPr id="261" name="CustomShape 9"/>
          <p:cNvSpPr/>
          <p:nvPr/>
        </p:nvSpPr>
        <p:spPr>
          <a:xfrm>
            <a:off x="227160" y="5967360"/>
            <a:ext cx="8691840" cy="63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Any failures result in a broken build. The appropriate developers would be informed and fixing the build would become top priority.</a:t>
            </a:r>
            <a:endParaRPr/>
          </a:p>
        </p:txBody>
      </p:sp>
      <p:pic>
        <p:nvPicPr>
          <p:cNvPr id="262" name="Picture 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44440" y="2558520"/>
            <a:ext cx="1076040" cy="1713960"/>
          </a:xfrm>
          <a:prstGeom prst="rect">
            <a:avLst/>
          </a:prstGeom>
          <a:ln>
            <a:noFill/>
          </a:ln>
        </p:spPr>
      </p:pic>
      <p:pic>
        <p:nvPicPr>
          <p:cNvPr id="263" name="Picture 10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43720" y="2558520"/>
            <a:ext cx="449280" cy="392040"/>
          </a:xfrm>
          <a:prstGeom prst="rect">
            <a:avLst/>
          </a:prstGeom>
          <a:ln>
            <a:noFill/>
          </a:ln>
        </p:spPr>
      </p:pic>
      <p:pic>
        <p:nvPicPr>
          <p:cNvPr id="264" name="Picture 11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227160" y="2972520"/>
            <a:ext cx="449280" cy="392040"/>
          </a:xfrm>
          <a:prstGeom prst="rect">
            <a:avLst/>
          </a:prstGeom>
          <a:ln>
            <a:noFill/>
          </a:ln>
        </p:spPr>
      </p:pic>
      <p:pic>
        <p:nvPicPr>
          <p:cNvPr id="265" name="Picture 12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43720" y="3443760"/>
            <a:ext cx="406800" cy="406800"/>
          </a:xfrm>
          <a:prstGeom prst="rect">
            <a:avLst/>
          </a:prstGeom>
          <a:ln>
            <a:noFill/>
          </a:ln>
        </p:spPr>
      </p:pic>
      <p:pic>
        <p:nvPicPr>
          <p:cNvPr id="266" name="Picture 14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243720" y="4016160"/>
            <a:ext cx="432720" cy="319320"/>
          </a:xfrm>
          <a:prstGeom prst="rect">
            <a:avLst/>
          </a:prstGeom>
          <a:ln>
            <a:noFill/>
          </a:ln>
        </p:spPr>
      </p:pic>
      <p:pic>
        <p:nvPicPr>
          <p:cNvPr id="267" name="Picture 16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966240" y="2774160"/>
            <a:ext cx="1076040" cy="107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solidFill>
            <a:srgbClr val="9bbb59"/>
          </a:solidFill>
          <a:ln w="25560">
            <a:solidFill>
              <a:srgbClr val="728a41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269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9bbb59"/>
          </a:solidFill>
          <a:ln>
            <a:noFill/>
          </a:ln>
        </p:spPr>
      </p:sp>
      <p:sp>
        <p:nvSpPr>
          <p:cNvPr id="270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271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272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273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274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275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276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277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sp>
        <p:nvSpPr>
          <p:cNvPr id="278" name="CustomShape 9"/>
          <p:cNvSpPr/>
          <p:nvPr/>
        </p:nvSpPr>
        <p:spPr>
          <a:xfrm>
            <a:off x="227160" y="5967360"/>
            <a:ext cx="8691840" cy="63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When the build passes on the Continuous Integration Environment then that build is promoted to the Test Automation Environment.</a:t>
            </a:r>
            <a:endParaRPr/>
          </a:p>
        </p:txBody>
      </p:sp>
      <p:pic>
        <p:nvPicPr>
          <p:cNvPr id="279" name="Picture 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44440" y="2558520"/>
            <a:ext cx="1076040" cy="1713960"/>
          </a:xfrm>
          <a:prstGeom prst="rect">
            <a:avLst/>
          </a:prstGeom>
          <a:ln>
            <a:noFill/>
          </a:ln>
        </p:spPr>
      </p:pic>
      <p:pic>
        <p:nvPicPr>
          <p:cNvPr id="280" name="Picture 10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43720" y="2558520"/>
            <a:ext cx="449280" cy="392040"/>
          </a:xfrm>
          <a:prstGeom prst="rect">
            <a:avLst/>
          </a:prstGeom>
          <a:ln>
            <a:noFill/>
          </a:ln>
        </p:spPr>
      </p:pic>
      <p:pic>
        <p:nvPicPr>
          <p:cNvPr id="281" name="Picture 11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227160" y="2972520"/>
            <a:ext cx="449280" cy="392040"/>
          </a:xfrm>
          <a:prstGeom prst="rect">
            <a:avLst/>
          </a:prstGeom>
          <a:ln>
            <a:noFill/>
          </a:ln>
        </p:spPr>
      </p:pic>
      <p:pic>
        <p:nvPicPr>
          <p:cNvPr id="282" name="Picture 13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27160" y="3447720"/>
            <a:ext cx="449280" cy="39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solidFill>
            <a:srgbClr val="9bbb59"/>
          </a:solidFill>
          <a:ln w="25560">
            <a:solidFill>
              <a:srgbClr val="728a41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284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9bbb59"/>
          </a:solidFill>
          <a:ln>
            <a:noFill/>
          </a:ln>
        </p:spPr>
      </p:sp>
      <p:sp>
        <p:nvSpPr>
          <p:cNvPr id="285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286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287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288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289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290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291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292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sp>
        <p:nvSpPr>
          <p:cNvPr id="293" name="CustomShape 9"/>
          <p:cNvSpPr/>
          <p:nvPr/>
        </p:nvSpPr>
        <p:spPr>
          <a:xfrm>
            <a:off x="227160" y="5967360"/>
            <a:ext cx="8691840" cy="63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Once built on the Test Automation Environment an automated smoke test is run.</a:t>
            </a:r>
            <a:endParaRPr/>
          </a:p>
        </p:txBody>
      </p:sp>
      <p:pic>
        <p:nvPicPr>
          <p:cNvPr id="294" name="Picture 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501800" y="2479680"/>
            <a:ext cx="1076040" cy="1713960"/>
          </a:xfrm>
          <a:prstGeom prst="rect">
            <a:avLst/>
          </a:prstGeom>
          <a:ln>
            <a:noFill/>
          </a:ln>
        </p:spPr>
      </p:pic>
      <p:pic>
        <p:nvPicPr>
          <p:cNvPr id="295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222000" y="240732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296" name="Picture 15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820320" y="2428200"/>
            <a:ext cx="503640" cy="50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457200" y="-93600"/>
            <a:ext cx="8228880" cy="1879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/>
          </a:p>
          <a:p>
            <a:endParaRPr/>
          </a:p>
          <a:p>
            <a:endParaRPr/>
          </a:p>
          <a:p>
            <a:r>
              <a:rPr lang="en-IN" sz="4400">
                <a:latin typeface="Arial"/>
              </a:rPr>
              <a:t>Why continuous delivery?</a:t>
            </a:r>
            <a:endParaRPr/>
          </a:p>
          <a:p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3" name="CustomShape 2"/>
          <p:cNvSpPr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CustomShape 3"/>
          <p:cNvSpPr/>
          <p:nvPr/>
        </p:nvSpPr>
        <p:spPr>
          <a:xfrm>
            <a:off x="457200" y="1698480"/>
            <a:ext cx="8294400" cy="3983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400">
                <a:latin typeface="Open Sans;Arial"/>
              </a:rPr>
              <a:t>Low risk releases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400">
                <a:latin typeface="Open Sans;Arial"/>
              </a:rPr>
              <a:t>Faster reaction times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400">
                <a:latin typeface="Open Sans;Arial"/>
              </a:rPr>
              <a:t>Flexible release options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400">
                <a:latin typeface="Open Sans;Arial"/>
              </a:rPr>
              <a:t>Lower costs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400">
                <a:latin typeface="Open Sans;Arial"/>
              </a:rPr>
              <a:t>Focused staffing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400">
                <a:latin typeface="Open Sans;Arial"/>
              </a:rPr>
              <a:t>Emphasis on culture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400">
                <a:latin typeface="Open Sans;Arial"/>
              </a:rPr>
              <a:t>Happier teams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solidFill>
            <a:srgbClr val="9bbb59"/>
          </a:solidFill>
          <a:ln w="25560">
            <a:solidFill>
              <a:srgbClr val="728a41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298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9bbb59"/>
          </a:solidFill>
          <a:ln>
            <a:noFill/>
          </a:ln>
        </p:spPr>
      </p:sp>
      <p:sp>
        <p:nvSpPr>
          <p:cNvPr id="299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300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301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302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303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304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305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306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sp>
        <p:nvSpPr>
          <p:cNvPr id="307" name="CustomShape 9"/>
          <p:cNvSpPr/>
          <p:nvPr/>
        </p:nvSpPr>
        <p:spPr>
          <a:xfrm>
            <a:off x="227160" y="5967360"/>
            <a:ext cx="8691840" cy="63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If the smoke tests pass then the full Automated Acceptance Test suite is run.</a:t>
            </a:r>
            <a:endParaRPr/>
          </a:p>
        </p:txBody>
      </p:sp>
      <p:pic>
        <p:nvPicPr>
          <p:cNvPr id="308" name="Picture 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501800" y="2479680"/>
            <a:ext cx="1076040" cy="1713960"/>
          </a:xfrm>
          <a:prstGeom prst="rect">
            <a:avLst/>
          </a:prstGeom>
          <a:ln>
            <a:noFill/>
          </a:ln>
        </p:spPr>
      </p:pic>
      <p:pic>
        <p:nvPicPr>
          <p:cNvPr id="309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222000" y="240732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310" name="Picture 15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820320" y="242820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311" name="Picture 10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3820320" y="308592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312" name="Picture 11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3820320" y="3690000"/>
            <a:ext cx="503640" cy="50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solidFill>
            <a:srgbClr val="9bbb59"/>
          </a:solidFill>
          <a:ln w="25560">
            <a:solidFill>
              <a:srgbClr val="728a41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314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9bbb59"/>
          </a:solidFill>
          <a:ln>
            <a:noFill/>
          </a:ln>
        </p:spPr>
      </p:sp>
      <p:sp>
        <p:nvSpPr>
          <p:cNvPr id="315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9c2f2c"/>
              </a:gs>
              <a:gs pos="100000">
                <a:srgbClr val="cb3d39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316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317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318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319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320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321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322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sp>
        <p:nvSpPr>
          <p:cNvPr id="323" name="CustomShape 9"/>
          <p:cNvSpPr/>
          <p:nvPr/>
        </p:nvSpPr>
        <p:spPr>
          <a:xfrm>
            <a:off x="227160" y="5967360"/>
            <a:ext cx="8691840" cy="63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Just like before, if we encounter failures, then the appropriate people are notified and fixing the build becomes top priority.</a:t>
            </a:r>
            <a:endParaRPr/>
          </a:p>
        </p:txBody>
      </p:sp>
      <p:pic>
        <p:nvPicPr>
          <p:cNvPr id="324" name="Picture 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501800" y="2479680"/>
            <a:ext cx="1076040" cy="1713960"/>
          </a:xfrm>
          <a:prstGeom prst="rect">
            <a:avLst/>
          </a:prstGeom>
          <a:ln>
            <a:noFill/>
          </a:ln>
        </p:spPr>
      </p:pic>
      <p:pic>
        <p:nvPicPr>
          <p:cNvPr id="325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222000" y="240732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326" name="Picture 15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820320" y="242820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327" name="Picture 10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3820320" y="308592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328" name="Picture 11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3820320" y="369000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329" name="Picture 14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3292920" y="3035160"/>
            <a:ext cx="406800" cy="406800"/>
          </a:xfrm>
          <a:prstGeom prst="rect">
            <a:avLst/>
          </a:prstGeom>
          <a:ln>
            <a:noFill/>
          </a:ln>
        </p:spPr>
      </p:pic>
      <p:pic>
        <p:nvPicPr>
          <p:cNvPr id="330" name="Picture 16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3292920" y="3607560"/>
            <a:ext cx="432720" cy="319320"/>
          </a:xfrm>
          <a:prstGeom prst="rect">
            <a:avLst/>
          </a:prstGeom>
          <a:ln>
            <a:noFill/>
          </a:ln>
        </p:spPr>
      </p:pic>
      <p:pic>
        <p:nvPicPr>
          <p:cNvPr id="331" name="Picture 17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5579640" y="2329200"/>
            <a:ext cx="1076040" cy="107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solidFill>
            <a:srgbClr val="9bbb59"/>
          </a:solidFill>
          <a:ln w="25560">
            <a:solidFill>
              <a:srgbClr val="728a41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333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9bbb59"/>
          </a:solidFill>
          <a:ln>
            <a:noFill/>
          </a:ln>
        </p:spPr>
      </p:sp>
      <p:sp>
        <p:nvSpPr>
          <p:cNvPr id="334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335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336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337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338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339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340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341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sp>
        <p:nvSpPr>
          <p:cNvPr id="342" name="CustomShape 9"/>
          <p:cNvSpPr/>
          <p:nvPr/>
        </p:nvSpPr>
        <p:spPr>
          <a:xfrm>
            <a:off x="227160" y="5967360"/>
            <a:ext cx="8691840" cy="63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If the whole suite passes on one browser then we re-run on a variety of other supported browsers.</a:t>
            </a:r>
            <a:endParaRPr/>
          </a:p>
        </p:txBody>
      </p:sp>
      <p:pic>
        <p:nvPicPr>
          <p:cNvPr id="343" name="Picture 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501800" y="2479680"/>
            <a:ext cx="1076040" cy="1713960"/>
          </a:xfrm>
          <a:prstGeom prst="rect">
            <a:avLst/>
          </a:prstGeom>
          <a:ln>
            <a:noFill/>
          </a:ln>
        </p:spPr>
      </p:pic>
      <p:pic>
        <p:nvPicPr>
          <p:cNvPr id="344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222000" y="240732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345" name="Picture 15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820320" y="242820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346" name="Picture 10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3820320" y="308592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347" name="Picture 11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3820320" y="369000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348" name="Picture 12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3222000" y="294372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349" name="Picture 13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3222000" y="3449160"/>
            <a:ext cx="503640" cy="50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solidFill>
            <a:srgbClr val="9bbb59"/>
          </a:solidFill>
          <a:ln w="25560">
            <a:solidFill>
              <a:srgbClr val="728a41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351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9bbb59"/>
          </a:solidFill>
          <a:ln>
            <a:noFill/>
          </a:ln>
        </p:spPr>
      </p:sp>
      <p:sp>
        <p:nvSpPr>
          <p:cNvPr id="352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353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</p:sp>
      <p:sp>
        <p:nvSpPr>
          <p:cNvPr id="354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355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356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357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358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359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sp>
        <p:nvSpPr>
          <p:cNvPr id="360" name="CustomShape 9"/>
          <p:cNvSpPr/>
          <p:nvPr/>
        </p:nvSpPr>
        <p:spPr>
          <a:xfrm>
            <a:off x="302400" y="5875200"/>
            <a:ext cx="8691840" cy="91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When everything passes on the Test Automation Environment then the build gets promoted and is available for deploy on the Staging Environment.</a:t>
            </a:r>
            <a:endParaRPr/>
          </a:p>
        </p:txBody>
      </p:sp>
      <p:pic>
        <p:nvPicPr>
          <p:cNvPr id="361" name="Picture 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501800" y="2479680"/>
            <a:ext cx="1076040" cy="1713960"/>
          </a:xfrm>
          <a:prstGeom prst="rect">
            <a:avLst/>
          </a:prstGeom>
          <a:ln>
            <a:noFill/>
          </a:ln>
        </p:spPr>
      </p:pic>
      <p:pic>
        <p:nvPicPr>
          <p:cNvPr id="362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222000" y="240732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363" name="Picture 15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820320" y="242820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364" name="Picture 10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3820320" y="308592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365" name="Picture 11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3820320" y="369000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366" name="Picture 12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3222000" y="294372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367" name="Picture 13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3222000" y="3449160"/>
            <a:ext cx="503640" cy="50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solidFill>
            <a:srgbClr val="9bbb59"/>
          </a:solidFill>
          <a:ln w="25560">
            <a:solidFill>
              <a:srgbClr val="728a41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369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9bbb59"/>
          </a:solidFill>
          <a:ln>
            <a:noFill/>
          </a:ln>
        </p:spPr>
      </p:sp>
      <p:sp>
        <p:nvSpPr>
          <p:cNvPr id="370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371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</p:sp>
      <p:sp>
        <p:nvSpPr>
          <p:cNvPr id="372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373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374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375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376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377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sp>
        <p:nvSpPr>
          <p:cNvPr id="378" name="CustomShape 9"/>
          <p:cNvSpPr/>
          <p:nvPr/>
        </p:nvSpPr>
        <p:spPr>
          <a:xfrm>
            <a:off x="227160" y="5967360"/>
            <a:ext cx="8691840" cy="63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Just like the Test Automation Environment a Smoke Test Suite is run against the Staging Environment.</a:t>
            </a:r>
            <a:endParaRPr/>
          </a:p>
        </p:txBody>
      </p:sp>
      <p:pic>
        <p:nvPicPr>
          <p:cNvPr id="379" name="Picture 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370560" y="2499480"/>
            <a:ext cx="1076040" cy="1713960"/>
          </a:xfrm>
          <a:prstGeom prst="rect">
            <a:avLst/>
          </a:prstGeom>
          <a:ln>
            <a:noFill/>
          </a:ln>
        </p:spPr>
      </p:pic>
      <p:pic>
        <p:nvPicPr>
          <p:cNvPr id="380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090760" y="242712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381" name="Picture 15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689080" y="2448000"/>
            <a:ext cx="503640" cy="50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solidFill>
            <a:srgbClr val="9bbb59"/>
          </a:solidFill>
          <a:ln w="25560">
            <a:solidFill>
              <a:srgbClr val="728a41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383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9bbb59"/>
          </a:solidFill>
          <a:ln>
            <a:noFill/>
          </a:ln>
        </p:spPr>
      </p:sp>
      <p:sp>
        <p:nvSpPr>
          <p:cNvPr id="384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385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</p:sp>
      <p:sp>
        <p:nvSpPr>
          <p:cNvPr id="386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387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388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389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390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391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sp>
        <p:nvSpPr>
          <p:cNvPr id="392" name="CustomShape 9"/>
          <p:cNvSpPr/>
          <p:nvPr/>
        </p:nvSpPr>
        <p:spPr>
          <a:xfrm>
            <a:off x="241560" y="5851800"/>
            <a:ext cx="8691840" cy="91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If the Smoke Test Suite passes then a subset of the overall test suite is run to ensure that, when in a live-like environment, the app still behaves as expected.</a:t>
            </a:r>
            <a:endParaRPr/>
          </a:p>
        </p:txBody>
      </p:sp>
      <p:pic>
        <p:nvPicPr>
          <p:cNvPr id="393" name="Picture 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370560" y="2499480"/>
            <a:ext cx="1076040" cy="1713960"/>
          </a:xfrm>
          <a:prstGeom prst="rect">
            <a:avLst/>
          </a:prstGeom>
          <a:ln>
            <a:noFill/>
          </a:ln>
        </p:spPr>
      </p:pic>
      <p:pic>
        <p:nvPicPr>
          <p:cNvPr id="394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090760" y="242712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395" name="Picture 15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689080" y="244800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396" name="Picture 10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689080" y="3105720"/>
            <a:ext cx="503640" cy="50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solidFill>
            <a:srgbClr val="9bbb59"/>
          </a:solidFill>
          <a:ln w="25560">
            <a:solidFill>
              <a:srgbClr val="728a41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398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9bbb59"/>
          </a:solidFill>
          <a:ln>
            <a:noFill/>
          </a:ln>
        </p:spPr>
      </p:sp>
      <p:sp>
        <p:nvSpPr>
          <p:cNvPr id="399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400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</p:sp>
      <p:sp>
        <p:nvSpPr>
          <p:cNvPr id="401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402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</p:sp>
      <p:sp>
        <p:nvSpPr>
          <p:cNvPr id="403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404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405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406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sp>
        <p:nvSpPr>
          <p:cNvPr id="407" name="CustomShape 9"/>
          <p:cNvSpPr/>
          <p:nvPr/>
        </p:nvSpPr>
        <p:spPr>
          <a:xfrm>
            <a:off x="227160" y="5967360"/>
            <a:ext cx="8691840" cy="63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Once all the Automated Acceptance Tests are passing on the Staging Environment then the build becomes a potentially releasable build.</a:t>
            </a:r>
            <a:endParaRPr/>
          </a:p>
        </p:txBody>
      </p:sp>
      <p:pic>
        <p:nvPicPr>
          <p:cNvPr id="408" name="Picture 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370560" y="2499480"/>
            <a:ext cx="1076040" cy="1713960"/>
          </a:xfrm>
          <a:prstGeom prst="rect">
            <a:avLst/>
          </a:prstGeom>
          <a:ln>
            <a:noFill/>
          </a:ln>
        </p:spPr>
      </p:pic>
      <p:pic>
        <p:nvPicPr>
          <p:cNvPr id="409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090760" y="242712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410" name="Picture 15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689080" y="244800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411" name="Picture 10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689080" y="310572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412" name="Picture 11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145120" y="3105720"/>
            <a:ext cx="449280" cy="392040"/>
          </a:xfrm>
          <a:prstGeom prst="rect">
            <a:avLst/>
          </a:prstGeom>
          <a:ln>
            <a:noFill/>
          </a:ln>
        </p:spPr>
      </p:pic>
      <p:pic>
        <p:nvPicPr>
          <p:cNvPr id="413" name="Picture 12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145120" y="3611160"/>
            <a:ext cx="449280" cy="39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solidFill>
            <a:srgbClr val="9bbb59"/>
          </a:solidFill>
          <a:ln w="25560">
            <a:solidFill>
              <a:srgbClr val="728a41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415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9bbb59"/>
          </a:solidFill>
          <a:ln>
            <a:noFill/>
          </a:ln>
        </p:spPr>
      </p:sp>
      <p:sp>
        <p:nvSpPr>
          <p:cNvPr id="416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417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</p:sp>
      <p:sp>
        <p:nvSpPr>
          <p:cNvPr id="418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419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</p:sp>
      <p:sp>
        <p:nvSpPr>
          <p:cNvPr id="420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421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422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423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sp>
        <p:nvSpPr>
          <p:cNvPr id="424" name="CustomShape 9"/>
          <p:cNvSpPr/>
          <p:nvPr/>
        </p:nvSpPr>
        <p:spPr>
          <a:xfrm>
            <a:off x="285120" y="5765400"/>
            <a:ext cx="8691840" cy="91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When released to the Production Environment then a final small subset of Automated Acceptance Tests are run as a health check to ensure everything is OK.</a:t>
            </a:r>
            <a:endParaRPr/>
          </a:p>
        </p:txBody>
      </p:sp>
      <p:pic>
        <p:nvPicPr>
          <p:cNvPr id="425" name="Picture 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8066160" y="2499480"/>
            <a:ext cx="1076040" cy="1713960"/>
          </a:xfrm>
          <a:prstGeom prst="rect">
            <a:avLst/>
          </a:prstGeom>
          <a:ln>
            <a:noFill/>
          </a:ln>
        </p:spPr>
      </p:pic>
      <p:pic>
        <p:nvPicPr>
          <p:cNvPr id="426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949080" y="242712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427" name="Picture 15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560720" y="2448000"/>
            <a:ext cx="503640" cy="50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solidFill>
            <a:srgbClr val="9bbb59"/>
          </a:solidFill>
          <a:ln w="25560">
            <a:solidFill>
              <a:srgbClr val="728a41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429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9bbb59"/>
          </a:solidFill>
          <a:ln>
            <a:noFill/>
          </a:ln>
        </p:spPr>
      </p:sp>
      <p:sp>
        <p:nvSpPr>
          <p:cNvPr id="430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431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</p:sp>
      <p:sp>
        <p:nvSpPr>
          <p:cNvPr id="432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433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</p:sp>
      <p:sp>
        <p:nvSpPr>
          <p:cNvPr id="434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9c2f2c"/>
              </a:gs>
              <a:gs pos="100000">
                <a:srgbClr val="cb3d39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435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436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437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sp>
        <p:nvSpPr>
          <p:cNvPr id="438" name="CustomShape 9"/>
          <p:cNvSpPr/>
          <p:nvPr/>
        </p:nvSpPr>
        <p:spPr>
          <a:xfrm>
            <a:off x="227160" y="5967360"/>
            <a:ext cx="8691840" cy="63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If any problems are encountered by the health check tests then the appropriate people are informed.</a:t>
            </a:r>
            <a:endParaRPr/>
          </a:p>
        </p:txBody>
      </p:sp>
      <p:pic>
        <p:nvPicPr>
          <p:cNvPr id="439" name="Picture 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8066160" y="2499480"/>
            <a:ext cx="1076040" cy="1713960"/>
          </a:xfrm>
          <a:prstGeom prst="rect">
            <a:avLst/>
          </a:prstGeom>
          <a:ln>
            <a:noFill/>
          </a:ln>
        </p:spPr>
      </p:pic>
      <p:pic>
        <p:nvPicPr>
          <p:cNvPr id="440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949080" y="242712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441" name="Picture 15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560720" y="244800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442" name="Picture 10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020000" y="3035160"/>
            <a:ext cx="406800" cy="406800"/>
          </a:xfrm>
          <a:prstGeom prst="rect">
            <a:avLst/>
          </a:prstGeom>
          <a:ln>
            <a:noFill/>
          </a:ln>
        </p:spPr>
      </p:pic>
      <p:pic>
        <p:nvPicPr>
          <p:cNvPr id="443" name="Picture 11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7020000" y="3607560"/>
            <a:ext cx="432720" cy="319320"/>
          </a:xfrm>
          <a:prstGeom prst="rect">
            <a:avLst/>
          </a:prstGeom>
          <a:ln>
            <a:noFill/>
          </a:ln>
        </p:spPr>
      </p:pic>
      <p:pic>
        <p:nvPicPr>
          <p:cNvPr id="444" name="Picture 12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579640" y="2329200"/>
            <a:ext cx="1076040" cy="107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solidFill>
            <a:srgbClr val="9bbb59"/>
          </a:solidFill>
          <a:ln w="25560">
            <a:solidFill>
              <a:srgbClr val="728a41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446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9bbb59"/>
          </a:solidFill>
          <a:ln>
            <a:noFill/>
          </a:ln>
        </p:spPr>
      </p:sp>
      <p:sp>
        <p:nvSpPr>
          <p:cNvPr id="447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448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</p:sp>
      <p:sp>
        <p:nvSpPr>
          <p:cNvPr id="449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450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</p:sp>
      <p:sp>
        <p:nvSpPr>
          <p:cNvPr id="451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452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453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454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sp>
        <p:nvSpPr>
          <p:cNvPr id="455" name="CustomShape 9"/>
          <p:cNvSpPr/>
          <p:nvPr/>
        </p:nvSpPr>
        <p:spPr>
          <a:xfrm>
            <a:off x="227160" y="5967360"/>
            <a:ext cx="8691840" cy="63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Otherwise, we have just completed a successful deployment through our delivery pipeline.</a:t>
            </a:r>
            <a:endParaRPr/>
          </a:p>
        </p:txBody>
      </p:sp>
      <p:pic>
        <p:nvPicPr>
          <p:cNvPr id="456" name="Picture 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8066160" y="2499480"/>
            <a:ext cx="1076040" cy="1713960"/>
          </a:xfrm>
          <a:prstGeom prst="rect">
            <a:avLst/>
          </a:prstGeom>
          <a:ln>
            <a:noFill/>
          </a:ln>
        </p:spPr>
      </p:pic>
      <p:pic>
        <p:nvPicPr>
          <p:cNvPr id="457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949080" y="242712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458" name="Picture 15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560720" y="2448000"/>
            <a:ext cx="503640" cy="503640"/>
          </a:xfrm>
          <a:prstGeom prst="rect">
            <a:avLst/>
          </a:prstGeom>
          <a:ln>
            <a:noFill/>
          </a:ln>
        </p:spPr>
      </p:pic>
      <p:pic>
        <p:nvPicPr>
          <p:cNvPr id="459" name="Picture 11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949080" y="3216960"/>
            <a:ext cx="449280" cy="39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227160" y="5760000"/>
            <a:ext cx="8691840" cy="111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A continuous delivery pipeline enables deployment and automated testing of code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on environments which gradually become more ‘live like’. </a:t>
            </a:r>
            <a:endParaRPr/>
          </a:p>
        </p:txBody>
      </p:sp>
      <p:pic>
        <p:nvPicPr>
          <p:cNvPr id="116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33960" y="1320840"/>
            <a:ext cx="6084360" cy="405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solidFill>
            <a:srgbClr val="9bbb59"/>
          </a:solidFill>
          <a:ln w="25560">
            <a:solidFill>
              <a:srgbClr val="728a41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461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9bbb59"/>
          </a:solidFill>
          <a:ln>
            <a:noFill/>
          </a:ln>
        </p:spPr>
      </p:sp>
      <p:sp>
        <p:nvSpPr>
          <p:cNvPr id="462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463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</p:sp>
      <p:sp>
        <p:nvSpPr>
          <p:cNvPr id="464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465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</p:sp>
      <p:sp>
        <p:nvSpPr>
          <p:cNvPr id="466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467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468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469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pic>
        <p:nvPicPr>
          <p:cNvPr id="470" name="Picture 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8066160" y="2499480"/>
            <a:ext cx="1076040" cy="1713960"/>
          </a:xfrm>
          <a:prstGeom prst="rect">
            <a:avLst/>
          </a:prstGeom>
          <a:ln>
            <a:noFill/>
          </a:ln>
        </p:spPr>
      </p:pic>
      <p:pic>
        <p:nvPicPr>
          <p:cNvPr id="471" name="Picture 13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992760" y="5688720"/>
            <a:ext cx="1067040" cy="106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227160" y="5967360"/>
            <a:ext cx="8691840" cy="36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First, our clever developers will write some code on their local machines.</a:t>
            </a:r>
            <a:endParaRPr/>
          </a:p>
        </p:txBody>
      </p:sp>
      <p:pic>
        <p:nvPicPr>
          <p:cNvPr id="118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22720" y="1082520"/>
            <a:ext cx="723960" cy="1207800"/>
          </a:xfrm>
          <a:prstGeom prst="rect">
            <a:avLst/>
          </a:prstGeom>
          <a:ln>
            <a:noFill/>
          </a:ln>
        </p:spPr>
      </p:pic>
      <p:pic>
        <p:nvPicPr>
          <p:cNvPr id="119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33040" y="936000"/>
            <a:ext cx="1353960" cy="135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7160" y="5967360"/>
            <a:ext cx="8691840" cy="36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When the code is complete, they will run all their unit tests.</a:t>
            </a:r>
            <a:endParaRPr/>
          </a:p>
        </p:txBody>
      </p:sp>
      <p:pic>
        <p:nvPicPr>
          <p:cNvPr id="121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22720" y="1082520"/>
            <a:ext cx="723960" cy="1207800"/>
          </a:xfrm>
          <a:prstGeom prst="rect">
            <a:avLst/>
          </a:prstGeom>
          <a:ln>
            <a:noFill/>
          </a:ln>
        </p:spPr>
      </p:pic>
      <p:pic>
        <p:nvPicPr>
          <p:cNvPr id="122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33040" y="936000"/>
            <a:ext cx="1353960" cy="1353960"/>
          </a:xfrm>
          <a:prstGeom prst="rect">
            <a:avLst/>
          </a:prstGeom>
          <a:ln>
            <a:noFill/>
          </a:ln>
        </p:spPr>
      </p:pic>
      <p:pic>
        <p:nvPicPr>
          <p:cNvPr id="123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789160" y="1162080"/>
            <a:ext cx="449280" cy="392040"/>
          </a:xfrm>
          <a:prstGeom prst="rect">
            <a:avLst/>
          </a:prstGeom>
          <a:ln>
            <a:noFill/>
          </a:ln>
        </p:spPr>
      </p:pic>
      <p:pic>
        <p:nvPicPr>
          <p:cNvPr id="124" name="Picture 6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813640" y="1511280"/>
            <a:ext cx="449280" cy="392040"/>
          </a:xfrm>
          <a:prstGeom prst="rect">
            <a:avLst/>
          </a:prstGeom>
          <a:ln>
            <a:noFill/>
          </a:ln>
        </p:spPr>
      </p:pic>
      <p:pic>
        <p:nvPicPr>
          <p:cNvPr id="125" name="Picture 8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813640" y="1905480"/>
            <a:ext cx="406800" cy="40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227160" y="5967360"/>
            <a:ext cx="8691840" cy="36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When all the tests pass then they check-in to source control. </a:t>
            </a:r>
            <a:endParaRPr/>
          </a:p>
        </p:txBody>
      </p:sp>
      <p:pic>
        <p:nvPicPr>
          <p:cNvPr id="127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22720" y="1082520"/>
            <a:ext cx="723960" cy="1207800"/>
          </a:xfrm>
          <a:prstGeom prst="rect">
            <a:avLst/>
          </a:prstGeom>
          <a:ln>
            <a:noFill/>
          </a:ln>
        </p:spPr>
      </p:pic>
      <p:pic>
        <p:nvPicPr>
          <p:cNvPr id="128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33040" y="936000"/>
            <a:ext cx="1353960" cy="1353960"/>
          </a:xfrm>
          <a:prstGeom prst="rect">
            <a:avLst/>
          </a:prstGeom>
          <a:ln>
            <a:noFill/>
          </a:ln>
        </p:spPr>
      </p:pic>
      <p:pic>
        <p:nvPicPr>
          <p:cNvPr id="129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789160" y="1162080"/>
            <a:ext cx="449280" cy="392040"/>
          </a:xfrm>
          <a:prstGeom prst="rect">
            <a:avLst/>
          </a:prstGeom>
          <a:ln>
            <a:noFill/>
          </a:ln>
        </p:spPr>
      </p:pic>
      <p:pic>
        <p:nvPicPr>
          <p:cNvPr id="130" name="Picture 6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813640" y="1511280"/>
            <a:ext cx="449280" cy="392040"/>
          </a:xfrm>
          <a:prstGeom prst="rect">
            <a:avLst/>
          </a:prstGeom>
          <a:ln>
            <a:noFill/>
          </a:ln>
        </p:spPr>
      </p:pic>
      <p:pic>
        <p:nvPicPr>
          <p:cNvPr id="131" name="Picture 7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789160" y="1860840"/>
            <a:ext cx="449280" cy="392040"/>
          </a:xfrm>
          <a:prstGeom prst="rect">
            <a:avLst/>
          </a:prstGeom>
          <a:ln>
            <a:noFill/>
          </a:ln>
        </p:spPr>
      </p:pic>
      <p:pic>
        <p:nvPicPr>
          <p:cNvPr id="132" name="Picture 11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3222720" y="2896920"/>
            <a:ext cx="864720" cy="1298160"/>
          </a:xfrm>
          <a:prstGeom prst="rect">
            <a:avLst/>
          </a:prstGeom>
          <a:ln>
            <a:noFill/>
          </a:ln>
        </p:spPr>
      </p:pic>
      <p:pic>
        <p:nvPicPr>
          <p:cNvPr id="133" name="Picture 13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577760" y="2896920"/>
            <a:ext cx="1137240" cy="129996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4082760" y="2292120"/>
            <a:ext cx="792360" cy="1344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227160" y="5967360"/>
            <a:ext cx="8691840" cy="63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The source control triggers a new job in Jenkins.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This is the first phase of our Continuous Delivery pipeline.</a:t>
            </a:r>
            <a:endParaRPr/>
          </a:p>
        </p:txBody>
      </p:sp>
      <p:pic>
        <p:nvPicPr>
          <p:cNvPr id="136" name="Picture 1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67440" y="1224360"/>
            <a:ext cx="864720" cy="1298160"/>
          </a:xfrm>
          <a:prstGeom prst="rect">
            <a:avLst/>
          </a:prstGeom>
          <a:ln>
            <a:noFill/>
          </a:ln>
        </p:spPr>
      </p:pic>
      <p:pic>
        <p:nvPicPr>
          <p:cNvPr id="137" name="Picture 1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722120" y="1224360"/>
            <a:ext cx="1137240" cy="1299960"/>
          </a:xfrm>
          <a:prstGeom prst="rect">
            <a:avLst/>
          </a:prstGeom>
          <a:ln>
            <a:noFill/>
          </a:ln>
        </p:spPr>
      </p:pic>
      <p:pic>
        <p:nvPicPr>
          <p:cNvPr id="138" name="Picture 15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168720" y="3303000"/>
            <a:ext cx="918720" cy="1269000"/>
          </a:xfrm>
          <a:prstGeom prst="rect">
            <a:avLst/>
          </a:prstGeom>
          <a:ln>
            <a:noFill/>
          </a:ln>
        </p:spPr>
      </p:pic>
      <p:sp>
        <p:nvSpPr>
          <p:cNvPr id="139" name="CustomShape 2"/>
          <p:cNvSpPr/>
          <p:nvPr/>
        </p:nvSpPr>
        <p:spPr>
          <a:xfrm>
            <a:off x="4082760" y="2292120"/>
            <a:ext cx="792360" cy="1344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79637"/>
              </a:gs>
              <a:gs pos="100000">
                <a:srgbClr val="9bc348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</p:sp>
      <p:pic>
        <p:nvPicPr>
          <p:cNvPr id="140" name="Picture 18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542840" y="3141720"/>
            <a:ext cx="1823760" cy="159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142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143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144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145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146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147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148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149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150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sp>
        <p:nvSpPr>
          <p:cNvPr id="151" name="CustomShape 9"/>
          <p:cNvSpPr/>
          <p:nvPr/>
        </p:nvSpPr>
        <p:spPr>
          <a:xfrm>
            <a:off x="227160" y="5967360"/>
            <a:ext cx="8691840" cy="63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The pipeline consists of a number of different environments onto which we will deploy code and run tests to verify the code works as expected.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4732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cc6d20"/>
              </a:gs>
              <a:gs pos="100000">
                <a:srgbClr val="ff9033"/>
              </a:gs>
            </a:gsLst>
            <a:lin ang="16200000"/>
          </a:gradFill>
          <a:ln w="9360">
            <a:solidFill>
              <a:srgbClr val="f59240"/>
            </a:solidFill>
            <a:round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Continuous Integration Environment</a:t>
            </a:r>
            <a:endParaRPr/>
          </a:p>
        </p:txBody>
      </p:sp>
      <p:sp>
        <p:nvSpPr>
          <p:cNvPr id="153" name="CustomShape 2"/>
          <p:cNvSpPr/>
          <p:nvPr/>
        </p:nvSpPr>
        <p:spPr>
          <a:xfrm>
            <a:off x="205740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154" name="CustomShape 3"/>
          <p:cNvSpPr/>
          <p:nvPr/>
        </p:nvSpPr>
        <p:spPr>
          <a:xfrm>
            <a:off x="255096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Test Automation Environment</a:t>
            </a:r>
            <a:endParaRPr/>
          </a:p>
        </p:txBody>
      </p:sp>
      <p:sp>
        <p:nvSpPr>
          <p:cNvPr id="155" name="CustomShape 4"/>
          <p:cNvSpPr/>
          <p:nvPr/>
        </p:nvSpPr>
        <p:spPr>
          <a:xfrm>
            <a:off x="436104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156" name="CustomShape 5"/>
          <p:cNvSpPr/>
          <p:nvPr/>
        </p:nvSpPr>
        <p:spPr>
          <a:xfrm>
            <a:off x="485460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Staging Environment</a:t>
            </a:r>
            <a:endParaRPr/>
          </a:p>
        </p:txBody>
      </p:sp>
      <p:sp>
        <p:nvSpPr>
          <p:cNvPr id="157" name="CustomShape 6"/>
          <p:cNvSpPr/>
          <p:nvPr/>
        </p:nvSpPr>
        <p:spPr>
          <a:xfrm>
            <a:off x="6664320" y="4824000"/>
            <a:ext cx="347040" cy="40608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808ea6"/>
              </a:gs>
              <a:gs pos="100000">
                <a:srgbClr val="a6b8d9"/>
              </a:gs>
            </a:gsLst>
            <a:lin ang="16200000"/>
          </a:gradFill>
          <a:ln>
            <a:noFill/>
          </a:ln>
        </p:spPr>
      </p:sp>
      <p:sp>
        <p:nvSpPr>
          <p:cNvPr id="158" name="CustomShape 7"/>
          <p:cNvSpPr/>
          <p:nvPr/>
        </p:nvSpPr>
        <p:spPr>
          <a:xfrm>
            <a:off x="7157880" y="4534560"/>
            <a:ext cx="1643400" cy="985320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68760" rIns="68760" tIns="97560" bIns="97920" anchor="ctr"/>
          <a:p>
            <a:pPr algn="ctr">
              <a:lnSpc>
                <a:spcPct val="90000"/>
              </a:lnSpc>
            </a:pPr>
            <a:r>
              <a:rPr lang="en-IN">
                <a:solidFill>
                  <a:srgbClr val="ffffff"/>
                </a:solidFill>
                <a:latin typeface="Calibri"/>
              </a:rPr>
              <a:t>Production Environment</a:t>
            </a:r>
            <a:endParaRPr/>
          </a:p>
        </p:txBody>
      </p:sp>
      <p:sp>
        <p:nvSpPr>
          <p:cNvPr id="159" name="CustomShape 8"/>
          <p:cNvSpPr/>
          <p:nvPr/>
        </p:nvSpPr>
        <p:spPr>
          <a:xfrm>
            <a:off x="1881000" y="361440"/>
            <a:ext cx="5276160" cy="515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IN" sz="2800">
                <a:solidFill>
                  <a:srgbClr val="ffffff"/>
                </a:solidFill>
                <a:latin typeface="Calibri"/>
              </a:rPr>
              <a:t>Continuous Delivery Pipeline</a:t>
            </a:r>
            <a:endParaRPr/>
          </a:p>
        </p:txBody>
      </p:sp>
      <p:pic>
        <p:nvPicPr>
          <p:cNvPr id="160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3920" y="1063080"/>
            <a:ext cx="918720" cy="1269000"/>
          </a:xfrm>
          <a:prstGeom prst="rect">
            <a:avLst/>
          </a:prstGeom>
          <a:ln>
            <a:noFill/>
          </a:ln>
        </p:spPr>
      </p:pic>
      <p:pic>
        <p:nvPicPr>
          <p:cNvPr id="161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8040" y="902160"/>
            <a:ext cx="1823760" cy="1595520"/>
          </a:xfrm>
          <a:prstGeom prst="rect">
            <a:avLst/>
          </a:prstGeom>
          <a:ln>
            <a:noFill/>
          </a:ln>
        </p:spPr>
      </p:pic>
      <p:sp>
        <p:nvSpPr>
          <p:cNvPr id="162" name="CustomShape 9"/>
          <p:cNvSpPr/>
          <p:nvPr/>
        </p:nvSpPr>
        <p:spPr>
          <a:xfrm>
            <a:off x="227160" y="5967360"/>
            <a:ext cx="8691840" cy="63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Calibri"/>
              </a:rPr>
              <a:t>On the Continuous Integration environment we run our unit tests every time a developer pushes code to source control.</a:t>
            </a:r>
            <a:endParaRPr/>
          </a:p>
        </p:txBody>
      </p:sp>
      <p:pic>
        <p:nvPicPr>
          <p:cNvPr id="163" name="Picture 10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39560" y="3057480"/>
            <a:ext cx="1215000" cy="121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